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0" autoAdjust="0"/>
    <p:restoredTop sz="94660"/>
  </p:normalViewPr>
  <p:slideViewPr>
    <p:cSldViewPr snapToGrid="0">
      <p:cViewPr>
        <p:scale>
          <a:sx n="66" d="100"/>
          <a:sy n="66" d="100"/>
        </p:scale>
        <p:origin x="3237" y="37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1FB54-AE5A-44F9-8CAC-480F126BD25F}" type="datetimeFigureOut">
              <a:rPr lang="fr-FR" smtClean="0"/>
              <a:t>26/01/2026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7C281-29FF-44EA-9A2B-3FF38954F6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07462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1FB54-AE5A-44F9-8CAC-480F126BD25F}" type="datetimeFigureOut">
              <a:rPr lang="fr-FR" smtClean="0"/>
              <a:t>26/01/2026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7C281-29FF-44EA-9A2B-3FF38954F6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75220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1FB54-AE5A-44F9-8CAC-480F126BD25F}" type="datetimeFigureOut">
              <a:rPr lang="fr-FR" smtClean="0"/>
              <a:t>26/01/2026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7C281-29FF-44EA-9A2B-3FF38954F6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0619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1FB54-AE5A-44F9-8CAC-480F126BD25F}" type="datetimeFigureOut">
              <a:rPr lang="fr-FR" smtClean="0"/>
              <a:t>26/01/2026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7C281-29FF-44EA-9A2B-3FF38954F6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64773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1FB54-AE5A-44F9-8CAC-480F126BD25F}" type="datetimeFigureOut">
              <a:rPr lang="fr-FR" smtClean="0"/>
              <a:t>26/01/2026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7C281-29FF-44EA-9A2B-3FF38954F6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25337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1FB54-AE5A-44F9-8CAC-480F126BD25F}" type="datetimeFigureOut">
              <a:rPr lang="fr-FR" smtClean="0"/>
              <a:t>26/01/2026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7C281-29FF-44EA-9A2B-3FF38954F6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4386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1FB54-AE5A-44F9-8CAC-480F126BD25F}" type="datetimeFigureOut">
              <a:rPr lang="fr-FR" smtClean="0"/>
              <a:t>26/01/2026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7C281-29FF-44EA-9A2B-3FF38954F6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9383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1FB54-AE5A-44F9-8CAC-480F126BD25F}" type="datetimeFigureOut">
              <a:rPr lang="fr-FR" smtClean="0"/>
              <a:t>26/01/2026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7C281-29FF-44EA-9A2B-3FF38954F6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62850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1FB54-AE5A-44F9-8CAC-480F126BD25F}" type="datetimeFigureOut">
              <a:rPr lang="fr-FR" smtClean="0"/>
              <a:t>26/01/2026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7C281-29FF-44EA-9A2B-3FF38954F6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4227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1FB54-AE5A-44F9-8CAC-480F126BD25F}" type="datetimeFigureOut">
              <a:rPr lang="fr-FR" smtClean="0"/>
              <a:t>26/01/2026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7C281-29FF-44EA-9A2B-3FF38954F6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02261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1FB54-AE5A-44F9-8CAC-480F126BD25F}" type="datetimeFigureOut">
              <a:rPr lang="fr-FR" smtClean="0"/>
              <a:t>26/01/2026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7C281-29FF-44EA-9A2B-3FF38954F6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587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AB1FB54-AE5A-44F9-8CAC-480F126BD25F}" type="datetimeFigureOut">
              <a:rPr lang="fr-FR" smtClean="0"/>
              <a:t>26/01/2026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C77C281-29FF-44EA-9A2B-3FF38954F6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5483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9" name="Groupe 498">
            <a:extLst>
              <a:ext uri="{FF2B5EF4-FFF2-40B4-BE49-F238E27FC236}">
                <a16:creationId xmlns:a16="http://schemas.microsoft.com/office/drawing/2014/main" id="{F4616ABF-9568-7BC4-1114-DD45D604C4B0}"/>
              </a:ext>
            </a:extLst>
          </p:cNvPr>
          <p:cNvGrpSpPr/>
          <p:nvPr/>
        </p:nvGrpSpPr>
        <p:grpSpPr>
          <a:xfrm>
            <a:off x="327998" y="709896"/>
            <a:ext cx="6326802" cy="8630047"/>
            <a:chOff x="327998" y="709896"/>
            <a:chExt cx="6132960" cy="7210347"/>
          </a:xfrm>
        </p:grpSpPr>
        <p:sp>
          <p:nvSpPr>
            <p:cNvPr id="489" name="Rectangle 488">
              <a:extLst>
                <a:ext uri="{FF2B5EF4-FFF2-40B4-BE49-F238E27FC236}">
                  <a16:creationId xmlns:a16="http://schemas.microsoft.com/office/drawing/2014/main" id="{6B3B86DD-C278-0237-9CE8-9F4AC08BEFE9}"/>
                </a:ext>
              </a:extLst>
            </p:cNvPr>
            <p:cNvSpPr/>
            <p:nvPr/>
          </p:nvSpPr>
          <p:spPr>
            <a:xfrm>
              <a:off x="340958" y="709896"/>
              <a:ext cx="3060000" cy="180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Prix et quantités</a:t>
              </a:r>
            </a:p>
            <a:p>
              <a:r>
                <a:rPr lang="fr-FR" sz="2000" dirty="0">
                  <a:solidFill>
                    <a:schemeClr val="tx1"/>
                  </a:solidFill>
                </a:rPr>
                <a:t>Si une baguette est vendue 1,05 €, et que le lot de 4 baguettes est vendu 4,20€, est-ce proportionnel ? </a:t>
              </a:r>
            </a:p>
          </p:txBody>
        </p:sp>
        <p:sp>
          <p:nvSpPr>
            <p:cNvPr id="490" name="Rectangle 489">
              <a:extLst>
                <a:ext uri="{FF2B5EF4-FFF2-40B4-BE49-F238E27FC236}">
                  <a16:creationId xmlns:a16="http://schemas.microsoft.com/office/drawing/2014/main" id="{2CB61490-85D2-8879-15F5-F2D72102B97F}"/>
                </a:ext>
              </a:extLst>
            </p:cNvPr>
            <p:cNvSpPr/>
            <p:nvPr/>
          </p:nvSpPr>
          <p:spPr>
            <a:xfrm>
              <a:off x="3400958" y="709896"/>
              <a:ext cx="3060000" cy="180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Masse </a:t>
              </a:r>
            </a:p>
            <a:p>
              <a:r>
                <a:rPr lang="fr-FR" sz="2000" dirty="0">
                  <a:solidFill>
                    <a:schemeClr val="tx1"/>
                  </a:solidFill>
                </a:rPr>
                <a:t>Si mon chien pèse 4 kg, est-ce qu’il va peser 8 kg dans 2 ans ? </a:t>
              </a:r>
            </a:p>
          </p:txBody>
        </p:sp>
        <p:sp>
          <p:nvSpPr>
            <p:cNvPr id="491" name="Rectangle 490">
              <a:extLst>
                <a:ext uri="{FF2B5EF4-FFF2-40B4-BE49-F238E27FC236}">
                  <a16:creationId xmlns:a16="http://schemas.microsoft.com/office/drawing/2014/main" id="{967841DF-5D5B-9EBD-CA55-37619E37ECA6}"/>
                </a:ext>
              </a:extLst>
            </p:cNvPr>
            <p:cNvSpPr/>
            <p:nvPr/>
          </p:nvSpPr>
          <p:spPr>
            <a:xfrm>
              <a:off x="337718" y="2509896"/>
              <a:ext cx="3060000" cy="180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Pointure de chaussures</a:t>
              </a:r>
            </a:p>
            <a:p>
              <a:r>
                <a:rPr lang="fr-FR" sz="2000" dirty="0">
                  <a:solidFill>
                    <a:schemeClr val="tx1"/>
                  </a:solidFill>
                </a:rPr>
                <a:t>Si à 9 ans, ma pointure de chaussures est du 35,est-ce que je mettrai du 70 à 18 ans ? </a:t>
              </a:r>
            </a:p>
          </p:txBody>
        </p:sp>
        <p:sp>
          <p:nvSpPr>
            <p:cNvPr id="492" name="Rectangle 491">
              <a:extLst>
                <a:ext uri="{FF2B5EF4-FFF2-40B4-BE49-F238E27FC236}">
                  <a16:creationId xmlns:a16="http://schemas.microsoft.com/office/drawing/2014/main" id="{FF888A07-B956-AF6E-211C-ED8DEDA93615}"/>
                </a:ext>
              </a:extLst>
            </p:cNvPr>
            <p:cNvSpPr/>
            <p:nvPr/>
          </p:nvSpPr>
          <p:spPr>
            <a:xfrm>
              <a:off x="3397718" y="2509896"/>
              <a:ext cx="3060000" cy="180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Taille d’un rouleau</a:t>
              </a:r>
            </a:p>
            <a:p>
              <a:r>
                <a:rPr lang="fr-FR" sz="2000" dirty="0">
                  <a:solidFill>
                    <a:schemeClr val="tx1"/>
                  </a:solidFill>
                </a:rPr>
                <a:t>Un rouleau de scotch contient 5m de scotch.</a:t>
              </a:r>
            </a:p>
            <a:p>
              <a:r>
                <a:rPr lang="fr-FR" sz="2000" dirty="0">
                  <a:solidFill>
                    <a:schemeClr val="tx1"/>
                  </a:solidFill>
                </a:rPr>
                <a:t>Si je prends dix rouleaux de scotch identiques, est-ce que j’aurai 50 m de scotch ? </a:t>
              </a:r>
            </a:p>
          </p:txBody>
        </p:sp>
        <p:sp>
          <p:nvSpPr>
            <p:cNvPr id="493" name="Rectangle 492">
              <a:extLst>
                <a:ext uri="{FF2B5EF4-FFF2-40B4-BE49-F238E27FC236}">
                  <a16:creationId xmlns:a16="http://schemas.microsoft.com/office/drawing/2014/main" id="{36F691C6-2731-1BE5-006A-1C526411C3B1}"/>
                </a:ext>
              </a:extLst>
            </p:cNvPr>
            <p:cNvSpPr/>
            <p:nvPr/>
          </p:nvSpPr>
          <p:spPr>
            <a:xfrm>
              <a:off x="337718" y="4320243"/>
              <a:ext cx="3060000" cy="180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b="1" dirty="0">
                  <a:solidFill>
                    <a:schemeClr val="tx1"/>
                  </a:solidFill>
                </a:rPr>
                <a:t>Temps de lecture</a:t>
              </a:r>
            </a:p>
            <a:p>
              <a:r>
                <a:rPr lang="fr-FR" dirty="0">
                  <a:solidFill>
                    <a:schemeClr val="tx1"/>
                  </a:solidFill>
                </a:rPr>
                <a:t>Je lis toujours à la même vitesse. S’il me faut 2 minutes pour lire une page de mon livre est-ce qu’en 10 minutes, je vais lire 5 pages ? </a:t>
              </a:r>
              <a:endParaRPr lang="fr-FR" sz="2000" dirty="0">
                <a:solidFill>
                  <a:schemeClr val="tx1"/>
                </a:solidFill>
              </a:endParaRPr>
            </a:p>
          </p:txBody>
        </p:sp>
        <p:sp>
          <p:nvSpPr>
            <p:cNvPr id="496" name="Rectangle 495">
              <a:extLst>
                <a:ext uri="{FF2B5EF4-FFF2-40B4-BE49-F238E27FC236}">
                  <a16:creationId xmlns:a16="http://schemas.microsoft.com/office/drawing/2014/main" id="{E9234915-6181-48CD-88CB-F00090C472DD}"/>
                </a:ext>
              </a:extLst>
            </p:cNvPr>
            <p:cNvSpPr/>
            <p:nvPr/>
          </p:nvSpPr>
          <p:spPr>
            <a:xfrm>
              <a:off x="3394478" y="4309896"/>
              <a:ext cx="3060000" cy="180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b="1" dirty="0">
                  <a:solidFill>
                    <a:schemeClr val="tx1"/>
                  </a:solidFill>
                </a:rPr>
                <a:t>Prix des pommes</a:t>
              </a:r>
            </a:p>
            <a:p>
              <a:r>
                <a:rPr lang="fr-FR" dirty="0">
                  <a:solidFill>
                    <a:schemeClr val="tx1"/>
                  </a:solidFill>
                </a:rPr>
                <a:t>Si 1 kg de pommes coûte 2 €, alors est-ce que je vais payer 6€ pour 3 kg ? </a:t>
              </a:r>
            </a:p>
          </p:txBody>
        </p:sp>
        <p:sp>
          <p:nvSpPr>
            <p:cNvPr id="497" name="Rectangle 496">
              <a:extLst>
                <a:ext uri="{FF2B5EF4-FFF2-40B4-BE49-F238E27FC236}">
                  <a16:creationId xmlns:a16="http://schemas.microsoft.com/office/drawing/2014/main" id="{B840DC71-9082-1F96-AAF7-29FBCA52E073}"/>
                </a:ext>
              </a:extLst>
            </p:cNvPr>
            <p:cNvSpPr/>
            <p:nvPr/>
          </p:nvSpPr>
          <p:spPr>
            <a:xfrm>
              <a:off x="327998" y="6109896"/>
              <a:ext cx="3060000" cy="180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b="1" dirty="0">
                  <a:solidFill>
                    <a:schemeClr val="tx1"/>
                  </a:solidFill>
                </a:rPr>
                <a:t>Le temps de cuisson des œufs :</a:t>
              </a:r>
            </a:p>
            <a:p>
              <a:r>
                <a:rPr lang="fr-FR" dirty="0">
                  <a:solidFill>
                    <a:schemeClr val="tx1"/>
                  </a:solidFill>
                </a:rPr>
                <a:t>Il me faut 5 minutes pour cuire l’œuf. Est-ce qu’il me faut 10 minutes pour cuire deux œufs ? </a:t>
              </a:r>
            </a:p>
          </p:txBody>
        </p:sp>
        <p:sp>
          <p:nvSpPr>
            <p:cNvPr id="498" name="Rectangle 497">
              <a:extLst>
                <a:ext uri="{FF2B5EF4-FFF2-40B4-BE49-F238E27FC236}">
                  <a16:creationId xmlns:a16="http://schemas.microsoft.com/office/drawing/2014/main" id="{D3D6E634-B7AD-81CC-1F22-07D69B0B49DC}"/>
                </a:ext>
              </a:extLst>
            </p:cNvPr>
            <p:cNvSpPr/>
            <p:nvPr/>
          </p:nvSpPr>
          <p:spPr>
            <a:xfrm>
              <a:off x="3386378" y="6120243"/>
              <a:ext cx="3060000" cy="180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b="1" dirty="0">
                  <a:solidFill>
                    <a:schemeClr val="tx1"/>
                  </a:solidFill>
                </a:rPr>
                <a:t>Les ingrédients d’une recette: </a:t>
              </a:r>
            </a:p>
            <a:p>
              <a:r>
                <a:rPr lang="fr-FR" dirty="0">
                  <a:solidFill>
                    <a:schemeClr val="tx1"/>
                  </a:solidFill>
                </a:rPr>
                <a:t>Si pour une recette pour faire 12 biscuits, il faut 3 œufs</a:t>
              </a:r>
              <a:r>
                <a:rPr lang="fr-FR">
                  <a:solidFill>
                    <a:schemeClr val="tx1"/>
                  </a:solidFill>
                </a:rPr>
                <a:t>, faut- </a:t>
              </a:r>
              <a:r>
                <a:rPr lang="fr-FR" dirty="0">
                  <a:solidFill>
                    <a:schemeClr val="tx1"/>
                  </a:solidFill>
                </a:rPr>
                <a:t>il 6 œufs pour faire 24 biscuits ?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6202412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212</Words>
  <Application>Microsoft Office PowerPoint</Application>
  <PresentationFormat>Format A4 (210 x 297 mm)</PresentationFormat>
  <Paragraphs>17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Nicolas Pinel</dc:creator>
  <cp:lastModifiedBy>Nicolas Pinel</cp:lastModifiedBy>
  <cp:revision>3</cp:revision>
  <dcterms:created xsi:type="dcterms:W3CDTF">2026-01-23T13:27:07Z</dcterms:created>
  <dcterms:modified xsi:type="dcterms:W3CDTF">2026-01-26T19:19:38Z</dcterms:modified>
</cp:coreProperties>
</file>